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igra Extra-Light" charset="1" panose="00000300000000000000"/>
      <p:regular r:id="rId17"/>
    </p:embeddedFont>
    <p:embeddedFont>
      <p:font typeface="Lora"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16.png" Type="http://schemas.openxmlformats.org/officeDocument/2006/relationships/image"/><Relationship Id="rId5"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4.pn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true" flipV="false" rot="0">
            <a:off x="-4191004" y="740973"/>
            <a:ext cx="8382009" cy="9827465"/>
          </a:xfrm>
          <a:custGeom>
            <a:avLst/>
            <a:gdLst/>
            <a:ahLst/>
            <a:cxnLst/>
            <a:rect r="r" b="b" t="t" l="l"/>
            <a:pathLst>
              <a:path h="9827465" w="8382009">
                <a:moveTo>
                  <a:pt x="8382008" y="0"/>
                </a:moveTo>
                <a:lnTo>
                  <a:pt x="0" y="0"/>
                </a:lnTo>
                <a:lnTo>
                  <a:pt x="0" y="9827465"/>
                </a:lnTo>
                <a:lnTo>
                  <a:pt x="8382008" y="9827465"/>
                </a:lnTo>
                <a:lnTo>
                  <a:pt x="8382008" y="0"/>
                </a:lnTo>
                <a:close/>
              </a:path>
            </a:pathLst>
          </a:custGeom>
          <a:blipFill>
            <a:blip r:embed="rId3"/>
            <a:stretch>
              <a:fillRect l="0" t="0" r="0" b="0"/>
            </a:stretch>
          </a:blipFill>
        </p:spPr>
      </p:sp>
      <p:sp>
        <p:nvSpPr>
          <p:cNvPr name="Freeform 4" id="4"/>
          <p:cNvSpPr/>
          <p:nvPr/>
        </p:nvSpPr>
        <p:spPr>
          <a:xfrm flipH="false" flipV="false" rot="0">
            <a:off x="15189020" y="740973"/>
            <a:ext cx="5658240" cy="4671919"/>
          </a:xfrm>
          <a:custGeom>
            <a:avLst/>
            <a:gdLst/>
            <a:ahLst/>
            <a:cxnLst/>
            <a:rect r="r" b="b" t="t" l="l"/>
            <a:pathLst>
              <a:path h="4671919" w="5658240">
                <a:moveTo>
                  <a:pt x="0" y="0"/>
                </a:moveTo>
                <a:lnTo>
                  <a:pt x="5658241" y="0"/>
                </a:lnTo>
                <a:lnTo>
                  <a:pt x="5658241" y="4671919"/>
                </a:lnTo>
                <a:lnTo>
                  <a:pt x="0" y="4671919"/>
                </a:lnTo>
                <a:lnTo>
                  <a:pt x="0" y="0"/>
                </a:lnTo>
                <a:close/>
              </a:path>
            </a:pathLst>
          </a:custGeom>
          <a:blipFill>
            <a:blip r:embed="rId4"/>
            <a:stretch>
              <a:fillRect l="0" t="0" r="0" b="0"/>
            </a:stretch>
          </a:blipFill>
        </p:spPr>
      </p:sp>
      <p:sp>
        <p:nvSpPr>
          <p:cNvPr name="Freeform 5" id="5"/>
          <p:cNvSpPr/>
          <p:nvPr/>
        </p:nvSpPr>
        <p:spPr>
          <a:xfrm flipH="false" flipV="false" rot="0">
            <a:off x="13047537" y="4324308"/>
            <a:ext cx="6980124" cy="6540958"/>
          </a:xfrm>
          <a:custGeom>
            <a:avLst/>
            <a:gdLst/>
            <a:ahLst/>
            <a:cxnLst/>
            <a:rect r="r" b="b" t="t" l="l"/>
            <a:pathLst>
              <a:path h="6540958" w="6980124">
                <a:moveTo>
                  <a:pt x="0" y="0"/>
                </a:moveTo>
                <a:lnTo>
                  <a:pt x="6980124" y="0"/>
                </a:lnTo>
                <a:lnTo>
                  <a:pt x="6980124" y="6540958"/>
                </a:lnTo>
                <a:lnTo>
                  <a:pt x="0" y="6540958"/>
                </a:lnTo>
                <a:lnTo>
                  <a:pt x="0" y="0"/>
                </a:lnTo>
                <a:close/>
              </a:path>
            </a:pathLst>
          </a:custGeom>
          <a:blipFill>
            <a:blip r:embed="rId5"/>
            <a:stretch>
              <a:fillRect l="0" t="0" r="0" b="0"/>
            </a:stretch>
          </a:blipFill>
        </p:spPr>
      </p:sp>
      <p:sp>
        <p:nvSpPr>
          <p:cNvPr name="Freeform 6" id="6"/>
          <p:cNvSpPr/>
          <p:nvPr/>
        </p:nvSpPr>
        <p:spPr>
          <a:xfrm flipH="true" flipV="false" rot="0">
            <a:off x="531984" y="7594787"/>
            <a:ext cx="4957773" cy="4645847"/>
          </a:xfrm>
          <a:custGeom>
            <a:avLst/>
            <a:gdLst/>
            <a:ahLst/>
            <a:cxnLst/>
            <a:rect r="r" b="b" t="t" l="l"/>
            <a:pathLst>
              <a:path h="4645847" w="4957773">
                <a:moveTo>
                  <a:pt x="4957773" y="0"/>
                </a:moveTo>
                <a:lnTo>
                  <a:pt x="0" y="0"/>
                </a:lnTo>
                <a:lnTo>
                  <a:pt x="0" y="4645847"/>
                </a:lnTo>
                <a:lnTo>
                  <a:pt x="4957773" y="4645847"/>
                </a:lnTo>
                <a:lnTo>
                  <a:pt x="4957773" y="0"/>
                </a:lnTo>
                <a:close/>
              </a:path>
            </a:pathLst>
          </a:custGeom>
          <a:blipFill>
            <a:blip r:embed="rId5"/>
            <a:stretch>
              <a:fillRect l="0" t="0" r="0" b="0"/>
            </a:stretch>
          </a:blipFill>
        </p:spPr>
      </p:sp>
      <p:sp>
        <p:nvSpPr>
          <p:cNvPr name="Freeform 7" id="7"/>
          <p:cNvSpPr/>
          <p:nvPr/>
        </p:nvSpPr>
        <p:spPr>
          <a:xfrm flipH="false" flipV="false" rot="0">
            <a:off x="6427258" y="8381978"/>
            <a:ext cx="5070711" cy="1535733"/>
          </a:xfrm>
          <a:custGeom>
            <a:avLst/>
            <a:gdLst/>
            <a:ahLst/>
            <a:cxnLst/>
            <a:rect r="r" b="b" t="t" l="l"/>
            <a:pathLst>
              <a:path h="1535733" w="5070711">
                <a:moveTo>
                  <a:pt x="0" y="0"/>
                </a:moveTo>
                <a:lnTo>
                  <a:pt x="5070711" y="0"/>
                </a:lnTo>
                <a:lnTo>
                  <a:pt x="5070711" y="1535733"/>
                </a:lnTo>
                <a:lnTo>
                  <a:pt x="0" y="1535733"/>
                </a:lnTo>
                <a:lnTo>
                  <a:pt x="0" y="0"/>
                </a:lnTo>
                <a:close/>
              </a:path>
            </a:pathLst>
          </a:custGeom>
          <a:blipFill>
            <a:blip r:embed="rId6"/>
            <a:stretch>
              <a:fillRect l="0" t="0" r="0" b="0"/>
            </a:stretch>
          </a:blipFill>
        </p:spPr>
      </p:sp>
      <p:sp>
        <p:nvSpPr>
          <p:cNvPr name="TextBox 8" id="8"/>
          <p:cNvSpPr txBox="true"/>
          <p:nvPr/>
        </p:nvSpPr>
        <p:spPr>
          <a:xfrm rot="0">
            <a:off x="3558983" y="2589351"/>
            <a:ext cx="11170034" cy="2405341"/>
          </a:xfrm>
          <a:prstGeom prst="rect">
            <a:avLst/>
          </a:prstGeom>
        </p:spPr>
        <p:txBody>
          <a:bodyPr anchor="t" rtlCol="false" tIns="0" lIns="0" bIns="0" rIns="0">
            <a:spAutoFit/>
          </a:bodyPr>
          <a:lstStyle/>
          <a:p>
            <a:pPr algn="ctr">
              <a:lnSpc>
                <a:spcPts val="9339"/>
              </a:lnSpc>
            </a:pPr>
            <a:r>
              <a:rPr lang="en-US" sz="7129" spc="-71">
                <a:solidFill>
                  <a:srgbClr val="442C58"/>
                </a:solidFill>
                <a:latin typeface="Migra Extra-Light"/>
                <a:ea typeface="Migra Extra-Light"/>
                <a:cs typeface="Migra Extra-Light"/>
                <a:sym typeface="Migra Extra-Light"/>
              </a:rPr>
              <a:t>IRIS FLOWER CLASSIFICATION</a:t>
            </a:r>
          </a:p>
          <a:p>
            <a:pPr algn="ctr" marL="0" indent="0" lvl="0">
              <a:lnSpc>
                <a:spcPts val="9339"/>
              </a:lnSpc>
            </a:pPr>
            <a:r>
              <a:rPr lang="en-US" sz="7129" spc="-71">
                <a:solidFill>
                  <a:srgbClr val="442C58"/>
                </a:solidFill>
                <a:latin typeface="Migra Extra-Light"/>
                <a:ea typeface="Migra Extra-Light"/>
                <a:cs typeface="Migra Extra-Light"/>
                <a:sym typeface="Migra Extra-Light"/>
              </a:rPr>
              <a:t>USING DECISION TREE</a:t>
            </a:r>
          </a:p>
        </p:txBody>
      </p:sp>
      <p:sp>
        <p:nvSpPr>
          <p:cNvPr name="TextBox 9" id="9"/>
          <p:cNvSpPr txBox="true"/>
          <p:nvPr/>
        </p:nvSpPr>
        <p:spPr>
          <a:xfrm rot="0">
            <a:off x="6608644" y="6335639"/>
            <a:ext cx="5070711" cy="580918"/>
          </a:xfrm>
          <a:prstGeom prst="rect">
            <a:avLst/>
          </a:prstGeom>
        </p:spPr>
        <p:txBody>
          <a:bodyPr anchor="t" rtlCol="false" tIns="0" lIns="0" bIns="0" rIns="0">
            <a:spAutoFit/>
          </a:bodyPr>
          <a:lstStyle/>
          <a:p>
            <a:pPr algn="ctr">
              <a:lnSpc>
                <a:spcPts val="4882"/>
              </a:lnSpc>
            </a:pPr>
            <a:r>
              <a:rPr lang="en-US" sz="3487">
                <a:solidFill>
                  <a:srgbClr val="442C58"/>
                </a:solidFill>
                <a:latin typeface="Lora"/>
                <a:ea typeface="Lora"/>
                <a:cs typeface="Lora"/>
                <a:sym typeface="Lora"/>
              </a:rPr>
              <a:t>Tasya Dwini Novianti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0">
            <a:off x="13649423" y="1028700"/>
            <a:ext cx="2595753" cy="8229600"/>
          </a:xfrm>
          <a:custGeom>
            <a:avLst/>
            <a:gdLst/>
            <a:ahLst/>
            <a:cxnLst/>
            <a:rect r="r" b="b" t="t" l="l"/>
            <a:pathLst>
              <a:path h="8229600" w="2595753">
                <a:moveTo>
                  <a:pt x="0" y="0"/>
                </a:moveTo>
                <a:lnTo>
                  <a:pt x="2595753" y="0"/>
                </a:lnTo>
                <a:lnTo>
                  <a:pt x="259575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68771">
            <a:off x="11450114" y="5152708"/>
            <a:ext cx="2878425" cy="4179201"/>
          </a:xfrm>
          <a:custGeom>
            <a:avLst/>
            <a:gdLst/>
            <a:ahLst/>
            <a:cxnLst/>
            <a:rect r="r" b="b" t="t" l="l"/>
            <a:pathLst>
              <a:path h="4179201" w="2878425">
                <a:moveTo>
                  <a:pt x="0" y="0"/>
                </a:moveTo>
                <a:lnTo>
                  <a:pt x="2878425" y="0"/>
                </a:lnTo>
                <a:lnTo>
                  <a:pt x="2878425" y="4179201"/>
                </a:lnTo>
                <a:lnTo>
                  <a:pt x="0" y="4179201"/>
                </a:lnTo>
                <a:lnTo>
                  <a:pt x="0" y="0"/>
                </a:lnTo>
                <a:close/>
              </a:path>
            </a:pathLst>
          </a:custGeom>
          <a:blipFill>
            <a:blip r:embed="rId4"/>
            <a:stretch>
              <a:fillRect l="0" t="0" r="0" b="0"/>
            </a:stretch>
          </a:blipFill>
        </p:spPr>
      </p:sp>
      <p:sp>
        <p:nvSpPr>
          <p:cNvPr name="TextBox 5" id="5"/>
          <p:cNvSpPr txBox="true"/>
          <p:nvPr/>
        </p:nvSpPr>
        <p:spPr>
          <a:xfrm rot="0">
            <a:off x="1922105" y="3114606"/>
            <a:ext cx="9525555" cy="1311590"/>
          </a:xfrm>
          <a:prstGeom prst="rect">
            <a:avLst/>
          </a:prstGeom>
        </p:spPr>
        <p:txBody>
          <a:bodyPr anchor="t" rtlCol="false" tIns="0" lIns="0" bIns="0" rIns="0">
            <a:spAutoFit/>
          </a:bodyPr>
          <a:lstStyle/>
          <a:p>
            <a:pPr algn="l" marL="0" indent="0" lvl="0">
              <a:lnSpc>
                <a:spcPts val="10087"/>
              </a:lnSpc>
            </a:pPr>
            <a:r>
              <a:rPr lang="en-US" sz="7700" spc="-77">
                <a:solidFill>
                  <a:srgbClr val="442C58"/>
                </a:solidFill>
                <a:latin typeface="Migra Extra-Light"/>
                <a:ea typeface="Migra Extra-Light"/>
                <a:cs typeface="Migra Extra-Light"/>
                <a:sym typeface="Migra Extra-Light"/>
              </a:rPr>
              <a:t>CONCLUSION</a:t>
            </a:r>
          </a:p>
        </p:txBody>
      </p:sp>
      <p:sp>
        <p:nvSpPr>
          <p:cNvPr name="TextBox 6" id="6"/>
          <p:cNvSpPr txBox="true"/>
          <p:nvPr/>
        </p:nvSpPr>
        <p:spPr>
          <a:xfrm rot="0">
            <a:off x="1922105" y="5019675"/>
            <a:ext cx="8422918" cy="3329411"/>
          </a:xfrm>
          <a:prstGeom prst="rect">
            <a:avLst/>
          </a:prstGeom>
        </p:spPr>
        <p:txBody>
          <a:bodyPr anchor="t" rtlCol="false" tIns="0" lIns="0" bIns="0" rIns="0">
            <a:spAutoFit/>
          </a:bodyPr>
          <a:lstStyle/>
          <a:p>
            <a:pPr algn="l">
              <a:lnSpc>
                <a:spcPts val="3359"/>
              </a:lnSpc>
            </a:pPr>
            <a:r>
              <a:rPr lang="en-US" sz="2400">
                <a:solidFill>
                  <a:srgbClr val="442C58"/>
                </a:solidFill>
                <a:latin typeface="Lora"/>
                <a:ea typeface="Lora"/>
                <a:cs typeface="Lora"/>
                <a:sym typeface="Lora"/>
              </a:rPr>
              <a:t>By using a Decision Tree as a classifier for the Iris dataset, we achieve 100% accuracy, indicating that the model effectively classifies the three Iris species (Setosa, Versicolor, and Virginica). Additionally, the visualization provides clear and interpretable decision rules based on feature values. However, for larger and more complex datasets, pruning or ensemble techniques may be necessary to improve generalization.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0">
            <a:off x="13964732" y="1028700"/>
            <a:ext cx="4957773" cy="4645847"/>
          </a:xfrm>
          <a:custGeom>
            <a:avLst/>
            <a:gdLst/>
            <a:ahLst/>
            <a:cxnLst/>
            <a:rect r="r" b="b" t="t" l="l"/>
            <a:pathLst>
              <a:path h="4645847" w="4957773">
                <a:moveTo>
                  <a:pt x="0" y="0"/>
                </a:moveTo>
                <a:lnTo>
                  <a:pt x="4957774" y="0"/>
                </a:lnTo>
                <a:lnTo>
                  <a:pt x="4957774" y="4645847"/>
                </a:lnTo>
                <a:lnTo>
                  <a:pt x="0" y="4645847"/>
                </a:lnTo>
                <a:lnTo>
                  <a:pt x="0" y="0"/>
                </a:lnTo>
                <a:close/>
              </a:path>
            </a:pathLst>
          </a:custGeom>
          <a:blipFill>
            <a:blip r:embed="rId3"/>
            <a:stretch>
              <a:fillRect l="0" t="0" r="0" b="0"/>
            </a:stretch>
          </a:blipFill>
        </p:spPr>
      </p:sp>
      <p:sp>
        <p:nvSpPr>
          <p:cNvPr name="TextBox 4" id="4"/>
          <p:cNvSpPr txBox="true"/>
          <p:nvPr/>
        </p:nvSpPr>
        <p:spPr>
          <a:xfrm rot="0">
            <a:off x="2394689" y="4096251"/>
            <a:ext cx="13498621" cy="2266533"/>
          </a:xfrm>
          <a:prstGeom prst="rect">
            <a:avLst/>
          </a:prstGeom>
        </p:spPr>
        <p:txBody>
          <a:bodyPr anchor="t" rtlCol="false" tIns="0" lIns="0" bIns="0" rIns="0">
            <a:spAutoFit/>
          </a:bodyPr>
          <a:lstStyle/>
          <a:p>
            <a:pPr algn="ctr" marL="0" indent="0" lvl="0">
              <a:lnSpc>
                <a:spcPts val="17259"/>
              </a:lnSpc>
            </a:pPr>
            <a:r>
              <a:rPr lang="en-US" sz="13175" spc="-131">
                <a:solidFill>
                  <a:srgbClr val="442C58"/>
                </a:solidFill>
                <a:latin typeface="Migra Extra-Light"/>
                <a:ea typeface="Migra Extra-Light"/>
                <a:cs typeface="Migra Extra-Light"/>
                <a:sym typeface="Migra Extra-Light"/>
              </a:rPr>
              <a:t>THANK YOU</a:t>
            </a:r>
          </a:p>
        </p:txBody>
      </p:sp>
      <p:sp>
        <p:nvSpPr>
          <p:cNvPr name="Freeform 5" id="5"/>
          <p:cNvSpPr/>
          <p:nvPr/>
        </p:nvSpPr>
        <p:spPr>
          <a:xfrm flipH="false" flipV="false" rot="0">
            <a:off x="-1828491" y="3410454"/>
            <a:ext cx="6518393" cy="6876546"/>
          </a:xfrm>
          <a:custGeom>
            <a:avLst/>
            <a:gdLst/>
            <a:ahLst/>
            <a:cxnLst/>
            <a:rect r="r" b="b" t="t" l="l"/>
            <a:pathLst>
              <a:path h="6876546" w="6518393">
                <a:moveTo>
                  <a:pt x="0" y="0"/>
                </a:moveTo>
                <a:lnTo>
                  <a:pt x="6518392" y="0"/>
                </a:lnTo>
                <a:lnTo>
                  <a:pt x="6518392" y="6876546"/>
                </a:lnTo>
                <a:lnTo>
                  <a:pt x="0" y="6876546"/>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grpSp>
        <p:nvGrpSpPr>
          <p:cNvPr name="Group 3" id="3"/>
          <p:cNvGrpSpPr/>
          <p:nvPr/>
        </p:nvGrpSpPr>
        <p:grpSpPr>
          <a:xfrm rot="0">
            <a:off x="7414738" y="1400466"/>
            <a:ext cx="5060873" cy="5481937"/>
            <a:chOff x="0" y="0"/>
            <a:chExt cx="1332905" cy="1443802"/>
          </a:xfrm>
        </p:grpSpPr>
        <p:sp>
          <p:nvSpPr>
            <p:cNvPr name="Freeform 4" id="4"/>
            <p:cNvSpPr/>
            <p:nvPr/>
          </p:nvSpPr>
          <p:spPr>
            <a:xfrm flipH="false" flipV="false" rot="0">
              <a:off x="0" y="0"/>
              <a:ext cx="1332905" cy="1443802"/>
            </a:xfrm>
            <a:custGeom>
              <a:avLst/>
              <a:gdLst/>
              <a:ahLst/>
              <a:cxnLst/>
              <a:rect r="r" b="b" t="t" l="l"/>
              <a:pathLst>
                <a:path h="1443802" w="1332905">
                  <a:moveTo>
                    <a:pt x="0" y="0"/>
                  </a:moveTo>
                  <a:lnTo>
                    <a:pt x="1332905" y="0"/>
                  </a:lnTo>
                  <a:lnTo>
                    <a:pt x="1332905" y="1443802"/>
                  </a:lnTo>
                  <a:lnTo>
                    <a:pt x="0" y="1443802"/>
                  </a:lnTo>
                  <a:close/>
                </a:path>
              </a:pathLst>
            </a:custGeom>
            <a:solidFill>
              <a:srgbClr val="EFECF2"/>
            </a:solidFill>
            <a:ln w="19050" cap="sq">
              <a:solidFill>
                <a:srgbClr val="442C58"/>
              </a:solidFill>
              <a:prstDash val="solid"/>
              <a:miter/>
            </a:ln>
          </p:spPr>
        </p:sp>
        <p:sp>
          <p:nvSpPr>
            <p:cNvPr name="TextBox 5" id="5"/>
            <p:cNvSpPr txBox="true"/>
            <p:nvPr/>
          </p:nvSpPr>
          <p:spPr>
            <a:xfrm>
              <a:off x="0" y="-47625"/>
              <a:ext cx="1332905" cy="149142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1063123" y="391705"/>
            <a:ext cx="4183645" cy="4751795"/>
          </a:xfrm>
          <a:custGeom>
            <a:avLst/>
            <a:gdLst/>
            <a:ahLst/>
            <a:cxnLst/>
            <a:rect r="r" b="b" t="t" l="l"/>
            <a:pathLst>
              <a:path h="4751795" w="4183645">
                <a:moveTo>
                  <a:pt x="4183646" y="0"/>
                </a:moveTo>
                <a:lnTo>
                  <a:pt x="0" y="0"/>
                </a:lnTo>
                <a:lnTo>
                  <a:pt x="0" y="4751795"/>
                </a:lnTo>
                <a:lnTo>
                  <a:pt x="4183646" y="4751795"/>
                </a:lnTo>
                <a:lnTo>
                  <a:pt x="4183646" y="0"/>
                </a:lnTo>
                <a:close/>
              </a:path>
            </a:pathLst>
          </a:custGeom>
          <a:blipFill>
            <a:blip r:embed="rId3">
              <a:alphaModFix amt="30000"/>
            </a:blip>
            <a:stretch>
              <a:fillRect l="0" t="0" r="0" b="0"/>
            </a:stretch>
          </a:blipFill>
        </p:spPr>
      </p:sp>
      <p:grpSp>
        <p:nvGrpSpPr>
          <p:cNvPr name="Group 7" id="7"/>
          <p:cNvGrpSpPr/>
          <p:nvPr/>
        </p:nvGrpSpPr>
        <p:grpSpPr>
          <a:xfrm rot="0">
            <a:off x="1751515" y="2231046"/>
            <a:ext cx="5060873" cy="7474162"/>
            <a:chOff x="0" y="0"/>
            <a:chExt cx="1332905" cy="1968504"/>
          </a:xfrm>
        </p:grpSpPr>
        <p:sp>
          <p:nvSpPr>
            <p:cNvPr name="Freeform 8" id="8"/>
            <p:cNvSpPr/>
            <p:nvPr/>
          </p:nvSpPr>
          <p:spPr>
            <a:xfrm flipH="false" flipV="false" rot="0">
              <a:off x="0" y="0"/>
              <a:ext cx="1332905" cy="1968503"/>
            </a:xfrm>
            <a:custGeom>
              <a:avLst/>
              <a:gdLst/>
              <a:ahLst/>
              <a:cxnLst/>
              <a:rect r="r" b="b" t="t" l="l"/>
              <a:pathLst>
                <a:path h="1968503" w="1332905">
                  <a:moveTo>
                    <a:pt x="0" y="0"/>
                  </a:moveTo>
                  <a:lnTo>
                    <a:pt x="1332905" y="0"/>
                  </a:lnTo>
                  <a:lnTo>
                    <a:pt x="1332905" y="1968503"/>
                  </a:lnTo>
                  <a:lnTo>
                    <a:pt x="0" y="1968503"/>
                  </a:lnTo>
                  <a:close/>
                </a:path>
              </a:pathLst>
            </a:custGeom>
            <a:solidFill>
              <a:srgbClr val="EFECF2"/>
            </a:solidFill>
            <a:ln w="19050" cap="sq">
              <a:solidFill>
                <a:srgbClr val="442C58"/>
              </a:solidFill>
              <a:prstDash val="solid"/>
              <a:miter/>
            </a:ln>
          </p:spPr>
        </p:sp>
        <p:sp>
          <p:nvSpPr>
            <p:cNvPr name="TextBox 9" id="9"/>
            <p:cNvSpPr txBox="true"/>
            <p:nvPr/>
          </p:nvSpPr>
          <p:spPr>
            <a:xfrm>
              <a:off x="0" y="-47625"/>
              <a:ext cx="1332905" cy="2016129"/>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3729026" y="1028700"/>
            <a:ext cx="3530274" cy="11192413"/>
          </a:xfrm>
          <a:custGeom>
            <a:avLst/>
            <a:gdLst/>
            <a:ahLst/>
            <a:cxnLst/>
            <a:rect r="r" b="b" t="t" l="l"/>
            <a:pathLst>
              <a:path h="11192413" w="3530274">
                <a:moveTo>
                  <a:pt x="0" y="0"/>
                </a:moveTo>
                <a:lnTo>
                  <a:pt x="3530274" y="0"/>
                </a:lnTo>
                <a:lnTo>
                  <a:pt x="3530274" y="11192413"/>
                </a:lnTo>
                <a:lnTo>
                  <a:pt x="0" y="11192413"/>
                </a:lnTo>
                <a:lnTo>
                  <a:pt x="0" y="0"/>
                </a:lnTo>
                <a:close/>
              </a:path>
            </a:pathLst>
          </a:custGeom>
          <a:blipFill>
            <a:blip r:embed="rId4"/>
            <a:stretch>
              <a:fillRect l="0" t="0" r="0" b="0"/>
            </a:stretch>
          </a:blipFill>
        </p:spPr>
      </p:sp>
      <p:sp>
        <p:nvSpPr>
          <p:cNvPr name="Freeform 11" id="11"/>
          <p:cNvSpPr/>
          <p:nvPr/>
        </p:nvSpPr>
        <p:spPr>
          <a:xfrm flipH="false" flipV="false" rot="0">
            <a:off x="10814498" y="6882403"/>
            <a:ext cx="4183645" cy="4751795"/>
          </a:xfrm>
          <a:custGeom>
            <a:avLst/>
            <a:gdLst/>
            <a:ahLst/>
            <a:cxnLst/>
            <a:rect r="r" b="b" t="t" l="l"/>
            <a:pathLst>
              <a:path h="4751795" w="4183645">
                <a:moveTo>
                  <a:pt x="0" y="0"/>
                </a:moveTo>
                <a:lnTo>
                  <a:pt x="4183645" y="0"/>
                </a:lnTo>
                <a:lnTo>
                  <a:pt x="4183645" y="4751794"/>
                </a:lnTo>
                <a:lnTo>
                  <a:pt x="0" y="4751794"/>
                </a:lnTo>
                <a:lnTo>
                  <a:pt x="0" y="0"/>
                </a:lnTo>
                <a:close/>
              </a:path>
            </a:pathLst>
          </a:custGeom>
          <a:blipFill>
            <a:blip r:embed="rId3"/>
            <a:stretch>
              <a:fillRect l="0" t="0" r="0" b="0"/>
            </a:stretch>
          </a:blipFill>
        </p:spPr>
      </p:sp>
      <p:sp>
        <p:nvSpPr>
          <p:cNvPr name="Freeform 12" id="12"/>
          <p:cNvSpPr/>
          <p:nvPr/>
        </p:nvSpPr>
        <p:spPr>
          <a:xfrm flipH="false" flipV="false" rot="0">
            <a:off x="9748919" y="1416464"/>
            <a:ext cx="2498653" cy="2498653"/>
          </a:xfrm>
          <a:custGeom>
            <a:avLst/>
            <a:gdLst/>
            <a:ahLst/>
            <a:cxnLst/>
            <a:rect r="r" b="b" t="t" l="l"/>
            <a:pathLst>
              <a:path h="2498653" w="2498653">
                <a:moveTo>
                  <a:pt x="0" y="0"/>
                </a:moveTo>
                <a:lnTo>
                  <a:pt x="2498653" y="0"/>
                </a:lnTo>
                <a:lnTo>
                  <a:pt x="2498653" y="2498653"/>
                </a:lnTo>
                <a:lnTo>
                  <a:pt x="0" y="2498653"/>
                </a:lnTo>
                <a:lnTo>
                  <a:pt x="0" y="0"/>
                </a:lnTo>
                <a:close/>
              </a:path>
            </a:pathLst>
          </a:custGeom>
          <a:blipFill>
            <a:blip r:embed="rId5"/>
            <a:stretch>
              <a:fillRect l="0" t="0" r="0" b="0"/>
            </a:stretch>
          </a:blipFill>
        </p:spPr>
      </p:sp>
      <p:sp>
        <p:nvSpPr>
          <p:cNvPr name="Freeform 13" id="13"/>
          <p:cNvSpPr/>
          <p:nvPr/>
        </p:nvSpPr>
        <p:spPr>
          <a:xfrm flipH="false" flipV="false" rot="0">
            <a:off x="7862413" y="1815063"/>
            <a:ext cx="1701454" cy="1701454"/>
          </a:xfrm>
          <a:custGeom>
            <a:avLst/>
            <a:gdLst/>
            <a:ahLst/>
            <a:cxnLst/>
            <a:rect r="r" b="b" t="t" l="l"/>
            <a:pathLst>
              <a:path h="1701454" w="1701454">
                <a:moveTo>
                  <a:pt x="0" y="0"/>
                </a:moveTo>
                <a:lnTo>
                  <a:pt x="1701453" y="0"/>
                </a:lnTo>
                <a:lnTo>
                  <a:pt x="1701453" y="1701454"/>
                </a:lnTo>
                <a:lnTo>
                  <a:pt x="0" y="1701454"/>
                </a:lnTo>
                <a:lnTo>
                  <a:pt x="0" y="0"/>
                </a:lnTo>
                <a:close/>
              </a:path>
            </a:pathLst>
          </a:custGeom>
          <a:blipFill>
            <a:blip r:embed="rId6"/>
            <a:stretch>
              <a:fillRect l="0" t="0" r="0" b="0"/>
            </a:stretch>
          </a:blipFill>
        </p:spPr>
      </p:sp>
      <p:sp>
        <p:nvSpPr>
          <p:cNvPr name="Freeform 14" id="14"/>
          <p:cNvSpPr/>
          <p:nvPr/>
        </p:nvSpPr>
        <p:spPr>
          <a:xfrm flipH="false" flipV="false" rot="0">
            <a:off x="8526697" y="2919213"/>
            <a:ext cx="2444443" cy="2444443"/>
          </a:xfrm>
          <a:custGeom>
            <a:avLst/>
            <a:gdLst/>
            <a:ahLst/>
            <a:cxnLst/>
            <a:rect r="r" b="b" t="t" l="l"/>
            <a:pathLst>
              <a:path h="2444443" w="2444443">
                <a:moveTo>
                  <a:pt x="0" y="0"/>
                </a:moveTo>
                <a:lnTo>
                  <a:pt x="2444444" y="0"/>
                </a:lnTo>
                <a:lnTo>
                  <a:pt x="2444444" y="2444443"/>
                </a:lnTo>
                <a:lnTo>
                  <a:pt x="0" y="2444443"/>
                </a:lnTo>
                <a:lnTo>
                  <a:pt x="0" y="0"/>
                </a:lnTo>
                <a:close/>
              </a:path>
            </a:pathLst>
          </a:custGeom>
          <a:blipFill>
            <a:blip r:embed="rId7"/>
            <a:stretch>
              <a:fillRect l="0" t="0" r="0" b="0"/>
            </a:stretch>
          </a:blipFill>
        </p:spPr>
      </p:sp>
      <p:sp>
        <p:nvSpPr>
          <p:cNvPr name="Freeform 15" id="15"/>
          <p:cNvSpPr/>
          <p:nvPr/>
        </p:nvSpPr>
        <p:spPr>
          <a:xfrm flipH="false" flipV="false" rot="0">
            <a:off x="7710228" y="4915070"/>
            <a:ext cx="4469892" cy="1486523"/>
          </a:xfrm>
          <a:custGeom>
            <a:avLst/>
            <a:gdLst/>
            <a:ahLst/>
            <a:cxnLst/>
            <a:rect r="r" b="b" t="t" l="l"/>
            <a:pathLst>
              <a:path h="1486523" w="4469892">
                <a:moveTo>
                  <a:pt x="0" y="0"/>
                </a:moveTo>
                <a:lnTo>
                  <a:pt x="4469892" y="0"/>
                </a:lnTo>
                <a:lnTo>
                  <a:pt x="4469892" y="1486523"/>
                </a:lnTo>
                <a:lnTo>
                  <a:pt x="0" y="1486523"/>
                </a:lnTo>
                <a:lnTo>
                  <a:pt x="0" y="0"/>
                </a:lnTo>
                <a:close/>
              </a:path>
            </a:pathLst>
          </a:custGeom>
          <a:blipFill>
            <a:blip r:embed="rId8"/>
            <a:stretch>
              <a:fillRect l="0" t="0" r="0" b="0"/>
            </a:stretch>
          </a:blipFill>
        </p:spPr>
      </p:sp>
      <p:sp>
        <p:nvSpPr>
          <p:cNvPr name="TextBox 16" id="16"/>
          <p:cNvSpPr txBox="true"/>
          <p:nvPr/>
        </p:nvSpPr>
        <p:spPr>
          <a:xfrm rot="0">
            <a:off x="2339916" y="1087831"/>
            <a:ext cx="3773013" cy="1311590"/>
          </a:xfrm>
          <a:prstGeom prst="rect">
            <a:avLst/>
          </a:prstGeom>
        </p:spPr>
        <p:txBody>
          <a:bodyPr anchor="t" rtlCol="false" tIns="0" lIns="0" bIns="0" rIns="0">
            <a:spAutoFit/>
          </a:bodyPr>
          <a:lstStyle/>
          <a:p>
            <a:pPr algn="l" marL="0" indent="0" lvl="0">
              <a:lnSpc>
                <a:spcPts val="10087"/>
              </a:lnSpc>
            </a:pPr>
            <a:r>
              <a:rPr lang="en-US" sz="7700" spc="-77">
                <a:solidFill>
                  <a:srgbClr val="442C58"/>
                </a:solidFill>
                <a:latin typeface="Migra Extra-Light"/>
                <a:ea typeface="Migra Extra-Light"/>
                <a:cs typeface="Migra Extra-Light"/>
                <a:sym typeface="Migra Extra-Light"/>
              </a:rPr>
              <a:t>DATASET</a:t>
            </a:r>
          </a:p>
        </p:txBody>
      </p:sp>
      <p:sp>
        <p:nvSpPr>
          <p:cNvPr name="TextBox 17" id="17"/>
          <p:cNvSpPr txBox="true"/>
          <p:nvPr/>
        </p:nvSpPr>
        <p:spPr>
          <a:xfrm rot="0">
            <a:off x="2450975" y="2817753"/>
            <a:ext cx="3661954" cy="6262648"/>
          </a:xfrm>
          <a:prstGeom prst="rect">
            <a:avLst/>
          </a:prstGeom>
        </p:spPr>
        <p:txBody>
          <a:bodyPr anchor="t" rtlCol="false" tIns="0" lIns="0" bIns="0" rIns="0">
            <a:spAutoFit/>
          </a:bodyPr>
          <a:lstStyle/>
          <a:p>
            <a:pPr algn="ctr">
              <a:lnSpc>
                <a:spcPts val="3359"/>
              </a:lnSpc>
            </a:pPr>
            <a:r>
              <a:rPr lang="en-US" sz="2400">
                <a:solidFill>
                  <a:srgbClr val="442C58"/>
                </a:solidFill>
                <a:latin typeface="Lora"/>
                <a:ea typeface="Lora"/>
                <a:cs typeface="Lora"/>
                <a:sym typeface="Lora"/>
              </a:rPr>
              <a:t>A small classic dataset from Fisher, 1936. One of the earliest known datasets used for evaluating classification methods. The data set contains 3 classes of 50 instances each, where each class refers to a type of iris plant. One class is linearly separable from the other 2; the latter are not linearly separable from each other.</a:t>
            </a:r>
          </a:p>
        </p:txBody>
      </p:sp>
      <p:sp>
        <p:nvSpPr>
          <p:cNvPr name="TextBox 18" id="18"/>
          <p:cNvSpPr txBox="true"/>
          <p:nvPr/>
        </p:nvSpPr>
        <p:spPr>
          <a:xfrm rot="0">
            <a:off x="8058668" y="7063378"/>
            <a:ext cx="3773013" cy="1837051"/>
          </a:xfrm>
          <a:prstGeom prst="rect">
            <a:avLst/>
          </a:prstGeom>
        </p:spPr>
        <p:txBody>
          <a:bodyPr anchor="t" rtlCol="false" tIns="0" lIns="0" bIns="0" rIns="0">
            <a:spAutoFit/>
          </a:bodyPr>
          <a:lstStyle/>
          <a:p>
            <a:pPr algn="l" marL="0" indent="0" lvl="0">
              <a:lnSpc>
                <a:spcPts val="6699"/>
              </a:lnSpc>
            </a:pPr>
            <a:r>
              <a:rPr lang="en-US" sz="7700" spc="-77">
                <a:solidFill>
                  <a:srgbClr val="442C58"/>
                </a:solidFill>
                <a:latin typeface="Migra Extra-Light"/>
                <a:ea typeface="Migra Extra-Light"/>
                <a:cs typeface="Migra Extra-Light"/>
                <a:sym typeface="Migra Extra-Light"/>
              </a:rPr>
              <a:t>TOOLS &amp; LIBRARY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3766704">
            <a:off x="-306539" y="3810381"/>
            <a:ext cx="5595008" cy="8123423"/>
          </a:xfrm>
          <a:custGeom>
            <a:avLst/>
            <a:gdLst/>
            <a:ahLst/>
            <a:cxnLst/>
            <a:rect r="r" b="b" t="t" l="l"/>
            <a:pathLst>
              <a:path h="8123423" w="5595008">
                <a:moveTo>
                  <a:pt x="0" y="0"/>
                </a:moveTo>
                <a:lnTo>
                  <a:pt x="5595008" y="0"/>
                </a:lnTo>
                <a:lnTo>
                  <a:pt x="5595008" y="8123424"/>
                </a:lnTo>
                <a:lnTo>
                  <a:pt x="0" y="8123424"/>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1028700" y="2550786"/>
            <a:ext cx="7075437" cy="4640703"/>
          </a:xfrm>
          <a:custGeom>
            <a:avLst/>
            <a:gdLst/>
            <a:ahLst/>
            <a:cxnLst/>
            <a:rect r="r" b="b" t="t" l="l"/>
            <a:pathLst>
              <a:path h="4640703" w="7075437">
                <a:moveTo>
                  <a:pt x="0" y="0"/>
                </a:moveTo>
                <a:lnTo>
                  <a:pt x="7075437" y="0"/>
                </a:lnTo>
                <a:lnTo>
                  <a:pt x="7075437" y="4640703"/>
                </a:lnTo>
                <a:lnTo>
                  <a:pt x="0" y="4640703"/>
                </a:lnTo>
                <a:lnTo>
                  <a:pt x="0" y="0"/>
                </a:lnTo>
                <a:close/>
              </a:path>
            </a:pathLst>
          </a:custGeom>
          <a:blipFill>
            <a:blip r:embed="rId4"/>
            <a:stretch>
              <a:fillRect l="0" t="0" r="0" b="0"/>
            </a:stretch>
          </a:blipFill>
        </p:spPr>
      </p:sp>
      <p:sp>
        <p:nvSpPr>
          <p:cNvPr name="Freeform 5" id="5"/>
          <p:cNvSpPr/>
          <p:nvPr/>
        </p:nvSpPr>
        <p:spPr>
          <a:xfrm flipH="false" flipV="false" rot="0">
            <a:off x="9102567" y="2423657"/>
            <a:ext cx="8156733" cy="4767832"/>
          </a:xfrm>
          <a:custGeom>
            <a:avLst/>
            <a:gdLst/>
            <a:ahLst/>
            <a:cxnLst/>
            <a:rect r="r" b="b" t="t" l="l"/>
            <a:pathLst>
              <a:path h="4767832" w="8156733">
                <a:moveTo>
                  <a:pt x="0" y="0"/>
                </a:moveTo>
                <a:lnTo>
                  <a:pt x="8156733" y="0"/>
                </a:lnTo>
                <a:lnTo>
                  <a:pt x="8156733" y="4767832"/>
                </a:lnTo>
                <a:lnTo>
                  <a:pt x="0" y="4767832"/>
                </a:lnTo>
                <a:lnTo>
                  <a:pt x="0" y="0"/>
                </a:lnTo>
                <a:close/>
              </a:path>
            </a:pathLst>
          </a:custGeom>
          <a:blipFill>
            <a:blip r:embed="rId5"/>
            <a:stretch>
              <a:fillRect l="0" t="0" r="0" b="0"/>
            </a:stretch>
          </a:blipFill>
        </p:spPr>
      </p:sp>
      <p:sp>
        <p:nvSpPr>
          <p:cNvPr name="TextBox 6" id="6"/>
          <p:cNvSpPr txBox="true"/>
          <p:nvPr/>
        </p:nvSpPr>
        <p:spPr>
          <a:xfrm rot="0">
            <a:off x="2751551" y="730265"/>
            <a:ext cx="12784899" cy="1311590"/>
          </a:xfrm>
          <a:prstGeom prst="rect">
            <a:avLst/>
          </a:prstGeom>
        </p:spPr>
        <p:txBody>
          <a:bodyPr anchor="t" rtlCol="false" tIns="0" lIns="0" bIns="0" rIns="0">
            <a:spAutoFit/>
          </a:bodyPr>
          <a:lstStyle/>
          <a:p>
            <a:pPr algn="ctr" marL="0" indent="0" lvl="0">
              <a:lnSpc>
                <a:spcPts val="10087"/>
              </a:lnSpc>
            </a:pPr>
            <a:r>
              <a:rPr lang="en-US" sz="7700" spc="-77">
                <a:solidFill>
                  <a:srgbClr val="442C58"/>
                </a:solidFill>
                <a:latin typeface="Migra Extra-Light"/>
                <a:ea typeface="Migra Extra-Light"/>
                <a:cs typeface="Migra Extra-Light"/>
                <a:sym typeface="Migra Extra-Light"/>
              </a:rPr>
              <a:t>IMPORT &amp; READ DATA</a:t>
            </a:r>
          </a:p>
        </p:txBody>
      </p:sp>
      <p:sp>
        <p:nvSpPr>
          <p:cNvPr name="TextBox 7" id="7"/>
          <p:cNvSpPr txBox="true"/>
          <p:nvPr/>
        </p:nvSpPr>
        <p:spPr>
          <a:xfrm rot="0">
            <a:off x="7382489" y="7709946"/>
            <a:ext cx="8422918" cy="2072309"/>
          </a:xfrm>
          <a:prstGeom prst="rect">
            <a:avLst/>
          </a:prstGeom>
        </p:spPr>
        <p:txBody>
          <a:bodyPr anchor="t" rtlCol="false" tIns="0" lIns="0" bIns="0" rIns="0">
            <a:spAutoFit/>
          </a:bodyPr>
          <a:lstStyle/>
          <a:p>
            <a:pPr algn="just">
              <a:lnSpc>
                <a:spcPts val="3359"/>
              </a:lnSpc>
            </a:pPr>
            <a:r>
              <a:rPr lang="en-US" sz="2400">
                <a:solidFill>
                  <a:srgbClr val="442C58"/>
                </a:solidFill>
                <a:latin typeface="Lora"/>
                <a:ea typeface="Lora"/>
                <a:cs typeface="Lora"/>
                <a:sym typeface="Lora"/>
              </a:rPr>
              <a:t>Before working with the dataset, we need to import the Pandas library. Next, we import the Iris dataset using Scikit-Learn and merge the feature data and target into a single DataFrame called df. We can view the DataFrame using the df.head() command.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0">
            <a:off x="1308933" y="2613751"/>
            <a:ext cx="6073556" cy="5383379"/>
          </a:xfrm>
          <a:custGeom>
            <a:avLst/>
            <a:gdLst/>
            <a:ahLst/>
            <a:cxnLst/>
            <a:rect r="r" b="b" t="t" l="l"/>
            <a:pathLst>
              <a:path h="5383379" w="6073556">
                <a:moveTo>
                  <a:pt x="0" y="0"/>
                </a:moveTo>
                <a:lnTo>
                  <a:pt x="6073556" y="0"/>
                </a:lnTo>
                <a:lnTo>
                  <a:pt x="6073556" y="5383379"/>
                </a:lnTo>
                <a:lnTo>
                  <a:pt x="0" y="5383379"/>
                </a:lnTo>
                <a:lnTo>
                  <a:pt x="0" y="0"/>
                </a:lnTo>
                <a:close/>
              </a:path>
            </a:pathLst>
          </a:custGeom>
          <a:blipFill>
            <a:blip r:embed="rId3"/>
            <a:stretch>
              <a:fillRect l="0" t="0" r="0" b="0"/>
            </a:stretch>
          </a:blipFill>
        </p:spPr>
      </p:sp>
      <p:sp>
        <p:nvSpPr>
          <p:cNvPr name="TextBox 4" id="4"/>
          <p:cNvSpPr txBox="true"/>
          <p:nvPr/>
        </p:nvSpPr>
        <p:spPr>
          <a:xfrm rot="0">
            <a:off x="2751551" y="730265"/>
            <a:ext cx="12784899" cy="1311590"/>
          </a:xfrm>
          <a:prstGeom prst="rect">
            <a:avLst/>
          </a:prstGeom>
        </p:spPr>
        <p:txBody>
          <a:bodyPr anchor="t" rtlCol="false" tIns="0" lIns="0" bIns="0" rIns="0">
            <a:spAutoFit/>
          </a:bodyPr>
          <a:lstStyle/>
          <a:p>
            <a:pPr algn="ctr" marL="0" indent="0" lvl="0">
              <a:lnSpc>
                <a:spcPts val="10087"/>
              </a:lnSpc>
            </a:pPr>
            <a:r>
              <a:rPr lang="en-US" sz="7700" spc="-77">
                <a:solidFill>
                  <a:srgbClr val="442C58"/>
                </a:solidFill>
                <a:latin typeface="Migra Extra-Light"/>
                <a:ea typeface="Migra Extra-Light"/>
                <a:cs typeface="Migra Extra-Light"/>
                <a:sym typeface="Migra Extra-Light"/>
              </a:rPr>
              <a:t>DATA INFORMATION</a:t>
            </a:r>
          </a:p>
        </p:txBody>
      </p:sp>
      <p:sp>
        <p:nvSpPr>
          <p:cNvPr name="TextBox 5" id="5"/>
          <p:cNvSpPr txBox="true"/>
          <p:nvPr/>
        </p:nvSpPr>
        <p:spPr>
          <a:xfrm rot="0">
            <a:off x="8263509" y="3412168"/>
            <a:ext cx="8422918" cy="3748445"/>
          </a:xfrm>
          <a:prstGeom prst="rect">
            <a:avLst/>
          </a:prstGeom>
        </p:spPr>
        <p:txBody>
          <a:bodyPr anchor="t" rtlCol="false" tIns="0" lIns="0" bIns="0" rIns="0">
            <a:spAutoFit/>
          </a:bodyPr>
          <a:lstStyle/>
          <a:p>
            <a:pPr algn="just">
              <a:lnSpc>
                <a:spcPts val="3359"/>
              </a:lnSpc>
            </a:pPr>
            <a:r>
              <a:rPr lang="en-US" sz="2400">
                <a:solidFill>
                  <a:srgbClr val="442C58"/>
                </a:solidFill>
                <a:latin typeface="Lora"/>
                <a:ea typeface="Lora"/>
                <a:cs typeface="Lora"/>
                <a:sym typeface="Lora"/>
              </a:rPr>
              <a:t>The df.info() function provides information about our dataset. This dataset contains 150 rows and 5 columns. Four of the columns contain float values, while one column, target, contains integer values. </a:t>
            </a:r>
          </a:p>
          <a:p>
            <a:pPr algn="just">
              <a:lnSpc>
                <a:spcPts val="3359"/>
              </a:lnSpc>
            </a:pPr>
            <a:r>
              <a:rPr lang="en-US" sz="2400">
                <a:solidFill>
                  <a:srgbClr val="442C58"/>
                </a:solidFill>
                <a:latin typeface="Lora"/>
                <a:ea typeface="Lora"/>
                <a:cs typeface="Lora"/>
                <a:sym typeface="Lora"/>
              </a:rPr>
              <a:t>The target column has 3 unique values, representing the different species of the Iris flower.</a:t>
            </a:r>
          </a:p>
          <a:p>
            <a:pPr algn="just" marL="518160" indent="-259080" lvl="1">
              <a:lnSpc>
                <a:spcPts val="3359"/>
              </a:lnSpc>
              <a:buFont typeface="Arial"/>
              <a:buChar char="•"/>
            </a:pPr>
            <a:r>
              <a:rPr lang="en-US" sz="2400">
                <a:solidFill>
                  <a:srgbClr val="442C58"/>
                </a:solidFill>
                <a:latin typeface="Lora"/>
                <a:ea typeface="Lora"/>
                <a:cs typeface="Lora"/>
                <a:sym typeface="Lora"/>
              </a:rPr>
              <a:t>0 = Setosa</a:t>
            </a:r>
          </a:p>
          <a:p>
            <a:pPr algn="just" marL="518160" indent="-259080" lvl="1">
              <a:lnSpc>
                <a:spcPts val="3359"/>
              </a:lnSpc>
              <a:buFont typeface="Arial"/>
              <a:buChar char="•"/>
            </a:pPr>
            <a:r>
              <a:rPr lang="en-US" sz="2400">
                <a:solidFill>
                  <a:srgbClr val="442C58"/>
                </a:solidFill>
                <a:latin typeface="Lora"/>
                <a:ea typeface="Lora"/>
                <a:cs typeface="Lora"/>
                <a:sym typeface="Lora"/>
              </a:rPr>
              <a:t>1 = Versicolor</a:t>
            </a:r>
          </a:p>
          <a:p>
            <a:pPr algn="just" marL="518160" indent="-259080" lvl="1">
              <a:lnSpc>
                <a:spcPts val="3359"/>
              </a:lnSpc>
              <a:buFont typeface="Arial"/>
              <a:buChar char="•"/>
            </a:pPr>
            <a:r>
              <a:rPr lang="en-US" sz="2400">
                <a:solidFill>
                  <a:srgbClr val="442C58"/>
                </a:solidFill>
                <a:latin typeface="Lora"/>
                <a:ea typeface="Lora"/>
                <a:cs typeface="Lora"/>
                <a:sym typeface="Lora"/>
              </a:rPr>
              <a:t>2 = Virginica</a:t>
            </a:r>
          </a:p>
        </p:txBody>
      </p:sp>
      <p:sp>
        <p:nvSpPr>
          <p:cNvPr name="Freeform 6" id="6"/>
          <p:cNvSpPr/>
          <p:nvPr/>
        </p:nvSpPr>
        <p:spPr>
          <a:xfrm flipH="false" flipV="false" rot="0">
            <a:off x="13905262" y="6756532"/>
            <a:ext cx="5562331" cy="5867953"/>
          </a:xfrm>
          <a:custGeom>
            <a:avLst/>
            <a:gdLst/>
            <a:ahLst/>
            <a:cxnLst/>
            <a:rect r="r" b="b" t="t" l="l"/>
            <a:pathLst>
              <a:path h="5867953" w="5562331">
                <a:moveTo>
                  <a:pt x="0" y="0"/>
                </a:moveTo>
                <a:lnTo>
                  <a:pt x="5562330" y="0"/>
                </a:lnTo>
                <a:lnTo>
                  <a:pt x="5562330" y="5867953"/>
                </a:lnTo>
                <a:lnTo>
                  <a:pt x="0" y="5867953"/>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0">
            <a:off x="1028700" y="2946621"/>
            <a:ext cx="11920796" cy="1593689"/>
          </a:xfrm>
          <a:custGeom>
            <a:avLst/>
            <a:gdLst/>
            <a:ahLst/>
            <a:cxnLst/>
            <a:rect r="r" b="b" t="t" l="l"/>
            <a:pathLst>
              <a:path h="1593689" w="11920796">
                <a:moveTo>
                  <a:pt x="0" y="0"/>
                </a:moveTo>
                <a:lnTo>
                  <a:pt x="11920796" y="0"/>
                </a:lnTo>
                <a:lnTo>
                  <a:pt x="11920796" y="1593689"/>
                </a:lnTo>
                <a:lnTo>
                  <a:pt x="0" y="1593689"/>
                </a:lnTo>
                <a:lnTo>
                  <a:pt x="0" y="0"/>
                </a:lnTo>
                <a:close/>
              </a:path>
            </a:pathLst>
          </a:custGeom>
          <a:blipFill>
            <a:blip r:embed="rId3"/>
            <a:stretch>
              <a:fillRect l="0" t="0" r="0" b="0"/>
            </a:stretch>
          </a:blipFill>
        </p:spPr>
      </p:sp>
      <p:sp>
        <p:nvSpPr>
          <p:cNvPr name="TextBox 4" id="4"/>
          <p:cNvSpPr txBox="true"/>
          <p:nvPr/>
        </p:nvSpPr>
        <p:spPr>
          <a:xfrm rot="0">
            <a:off x="2751551" y="730265"/>
            <a:ext cx="12784899" cy="1311590"/>
          </a:xfrm>
          <a:prstGeom prst="rect">
            <a:avLst/>
          </a:prstGeom>
        </p:spPr>
        <p:txBody>
          <a:bodyPr anchor="t" rtlCol="false" tIns="0" lIns="0" bIns="0" rIns="0">
            <a:spAutoFit/>
          </a:bodyPr>
          <a:lstStyle/>
          <a:p>
            <a:pPr algn="ctr" marL="0" indent="0" lvl="0">
              <a:lnSpc>
                <a:spcPts val="10087"/>
              </a:lnSpc>
            </a:pPr>
            <a:r>
              <a:rPr lang="en-US" sz="7700" spc="-77">
                <a:solidFill>
                  <a:srgbClr val="442C58"/>
                </a:solidFill>
                <a:latin typeface="Migra Extra-Light"/>
                <a:ea typeface="Migra Extra-Light"/>
                <a:cs typeface="Migra Extra-Light"/>
                <a:sym typeface="Migra Extra-Light"/>
              </a:rPr>
              <a:t>SPLIT DATA</a:t>
            </a:r>
          </a:p>
        </p:txBody>
      </p:sp>
      <p:sp>
        <p:nvSpPr>
          <p:cNvPr name="TextBox 5" id="5"/>
          <p:cNvSpPr txBox="true"/>
          <p:nvPr/>
        </p:nvSpPr>
        <p:spPr>
          <a:xfrm rot="0">
            <a:off x="7900736" y="5105400"/>
            <a:ext cx="8785691" cy="3748445"/>
          </a:xfrm>
          <a:prstGeom prst="rect">
            <a:avLst/>
          </a:prstGeom>
        </p:spPr>
        <p:txBody>
          <a:bodyPr anchor="t" rtlCol="false" tIns="0" lIns="0" bIns="0" rIns="0">
            <a:spAutoFit/>
          </a:bodyPr>
          <a:lstStyle/>
          <a:p>
            <a:pPr algn="just">
              <a:lnSpc>
                <a:spcPts val="3359"/>
              </a:lnSpc>
            </a:pPr>
            <a:r>
              <a:rPr lang="en-US" sz="2400">
                <a:solidFill>
                  <a:srgbClr val="442C58"/>
                </a:solidFill>
                <a:latin typeface="Lora"/>
                <a:ea typeface="Lora"/>
                <a:cs typeface="Lora"/>
                <a:sym typeface="Lora"/>
              </a:rPr>
              <a:t>The next step is splitting the data into data train and data test</a:t>
            </a:r>
          </a:p>
          <a:p>
            <a:pPr algn="just" marL="518160" indent="-259080" lvl="1">
              <a:lnSpc>
                <a:spcPts val="3359"/>
              </a:lnSpc>
              <a:buFont typeface="Arial"/>
              <a:buChar char="•"/>
            </a:pPr>
            <a:r>
              <a:rPr lang="en-US" sz="2400">
                <a:solidFill>
                  <a:srgbClr val="442C58"/>
                </a:solidFill>
                <a:latin typeface="Lora"/>
                <a:ea typeface="Lora"/>
                <a:cs typeface="Lora"/>
                <a:sym typeface="Lora"/>
              </a:rPr>
              <a:t>x: Contains the independent variables (sepal length, petal length, etc.).</a:t>
            </a:r>
          </a:p>
          <a:p>
            <a:pPr algn="just" marL="518160" indent="-259080" lvl="1">
              <a:lnSpc>
                <a:spcPts val="3359"/>
              </a:lnSpc>
              <a:buFont typeface="Arial"/>
              <a:buChar char="•"/>
            </a:pPr>
            <a:r>
              <a:rPr lang="en-US" sz="2400">
                <a:solidFill>
                  <a:srgbClr val="442C58"/>
                </a:solidFill>
                <a:latin typeface="Lora"/>
                <a:ea typeface="Lora"/>
                <a:cs typeface="Lora"/>
                <a:sym typeface="Lora"/>
              </a:rPr>
              <a:t>y: Contains the dependent variable (flower species).</a:t>
            </a:r>
          </a:p>
          <a:p>
            <a:pPr algn="just" marL="518160" indent="-259080" lvl="1">
              <a:lnSpc>
                <a:spcPts val="3359"/>
              </a:lnSpc>
              <a:buFont typeface="Arial"/>
              <a:buChar char="•"/>
            </a:pPr>
            <a:r>
              <a:rPr lang="en-US" sz="2400">
                <a:solidFill>
                  <a:srgbClr val="442C58"/>
                </a:solidFill>
                <a:latin typeface="Lora"/>
                <a:ea typeface="Lora"/>
                <a:cs typeface="Lora"/>
                <a:sym typeface="Lora"/>
              </a:rPr>
              <a:t>test_size=0.2 → 20% of the data is used for testing, and 80% for training.</a:t>
            </a:r>
          </a:p>
          <a:p>
            <a:pPr algn="just" marL="518160" indent="-259080" lvl="1">
              <a:lnSpc>
                <a:spcPts val="3359"/>
              </a:lnSpc>
              <a:buFont typeface="Arial"/>
              <a:buChar char="•"/>
            </a:pPr>
            <a:r>
              <a:rPr lang="en-US" sz="2400">
                <a:solidFill>
                  <a:srgbClr val="442C58"/>
                </a:solidFill>
                <a:latin typeface="Lora"/>
                <a:ea typeface="Lora"/>
                <a:cs typeface="Lora"/>
                <a:sym typeface="Lora"/>
              </a:rPr>
              <a:t>random_state=42 → Ensures consistent results when running the code multiple times.</a:t>
            </a:r>
          </a:p>
          <a:p>
            <a:pPr algn="just">
              <a:lnSpc>
                <a:spcPts val="3359"/>
              </a:lnSpc>
            </a:pPr>
          </a:p>
        </p:txBody>
      </p:sp>
      <p:sp>
        <p:nvSpPr>
          <p:cNvPr name="Freeform 6" id="6"/>
          <p:cNvSpPr/>
          <p:nvPr/>
        </p:nvSpPr>
        <p:spPr>
          <a:xfrm flipH="false" flipV="false" rot="0">
            <a:off x="1288057" y="5143500"/>
            <a:ext cx="5425365" cy="4479637"/>
          </a:xfrm>
          <a:custGeom>
            <a:avLst/>
            <a:gdLst/>
            <a:ahLst/>
            <a:cxnLst/>
            <a:rect r="r" b="b" t="t" l="l"/>
            <a:pathLst>
              <a:path h="4479637" w="5425365">
                <a:moveTo>
                  <a:pt x="0" y="0"/>
                </a:moveTo>
                <a:lnTo>
                  <a:pt x="5425365" y="0"/>
                </a:lnTo>
                <a:lnTo>
                  <a:pt x="5425365" y="4479637"/>
                </a:lnTo>
                <a:lnTo>
                  <a:pt x="0" y="4479637"/>
                </a:lnTo>
                <a:lnTo>
                  <a:pt x="0" y="0"/>
                </a:lnTo>
                <a:close/>
              </a:path>
            </a:pathLst>
          </a:custGeom>
          <a:blipFill>
            <a:blip r:embed="rId4">
              <a:alphaModFix amt="30000"/>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0">
            <a:off x="4825621" y="2684430"/>
            <a:ext cx="8636758" cy="4056314"/>
          </a:xfrm>
          <a:custGeom>
            <a:avLst/>
            <a:gdLst/>
            <a:ahLst/>
            <a:cxnLst/>
            <a:rect r="r" b="b" t="t" l="l"/>
            <a:pathLst>
              <a:path h="4056314" w="8636758">
                <a:moveTo>
                  <a:pt x="0" y="0"/>
                </a:moveTo>
                <a:lnTo>
                  <a:pt x="8636758" y="0"/>
                </a:lnTo>
                <a:lnTo>
                  <a:pt x="8636758" y="4056313"/>
                </a:lnTo>
                <a:lnTo>
                  <a:pt x="0" y="4056313"/>
                </a:lnTo>
                <a:lnTo>
                  <a:pt x="0" y="0"/>
                </a:lnTo>
                <a:close/>
              </a:path>
            </a:pathLst>
          </a:custGeom>
          <a:blipFill>
            <a:blip r:embed="rId3"/>
            <a:stretch>
              <a:fillRect l="0" t="0" r="0" b="0"/>
            </a:stretch>
          </a:blipFill>
        </p:spPr>
      </p:sp>
      <p:sp>
        <p:nvSpPr>
          <p:cNvPr name="TextBox 4" id="4"/>
          <p:cNvSpPr txBox="true"/>
          <p:nvPr/>
        </p:nvSpPr>
        <p:spPr>
          <a:xfrm rot="0">
            <a:off x="2751551" y="730265"/>
            <a:ext cx="12784899" cy="1311590"/>
          </a:xfrm>
          <a:prstGeom prst="rect">
            <a:avLst/>
          </a:prstGeom>
        </p:spPr>
        <p:txBody>
          <a:bodyPr anchor="t" rtlCol="false" tIns="0" lIns="0" bIns="0" rIns="0">
            <a:spAutoFit/>
          </a:bodyPr>
          <a:lstStyle/>
          <a:p>
            <a:pPr algn="ctr" marL="0" indent="0" lvl="0">
              <a:lnSpc>
                <a:spcPts val="10087"/>
              </a:lnSpc>
            </a:pPr>
            <a:r>
              <a:rPr lang="en-US" sz="7700" spc="-77">
                <a:solidFill>
                  <a:srgbClr val="442C58"/>
                </a:solidFill>
                <a:latin typeface="Migra Extra-Light"/>
                <a:ea typeface="Migra Extra-Light"/>
                <a:cs typeface="Migra Extra-Light"/>
                <a:sym typeface="Migra Extra-Light"/>
              </a:rPr>
              <a:t>TRAIN THE MODEL</a:t>
            </a:r>
          </a:p>
        </p:txBody>
      </p:sp>
      <p:sp>
        <p:nvSpPr>
          <p:cNvPr name="TextBox 5" id="5"/>
          <p:cNvSpPr txBox="true"/>
          <p:nvPr/>
        </p:nvSpPr>
        <p:spPr>
          <a:xfrm rot="0">
            <a:off x="4751155" y="7345219"/>
            <a:ext cx="8785691" cy="1234242"/>
          </a:xfrm>
          <a:prstGeom prst="rect">
            <a:avLst/>
          </a:prstGeom>
        </p:spPr>
        <p:txBody>
          <a:bodyPr anchor="t" rtlCol="false" tIns="0" lIns="0" bIns="0" rIns="0">
            <a:spAutoFit/>
          </a:bodyPr>
          <a:lstStyle/>
          <a:p>
            <a:pPr algn="just">
              <a:lnSpc>
                <a:spcPts val="3359"/>
              </a:lnSpc>
            </a:pPr>
            <a:r>
              <a:rPr lang="en-US" sz="2400">
                <a:solidFill>
                  <a:srgbClr val="442C58"/>
                </a:solidFill>
                <a:latin typeface="Lora"/>
                <a:ea typeface="Lora"/>
                <a:cs typeface="Lora"/>
                <a:sym typeface="Lora"/>
              </a:rPr>
              <a:t>Training a Decision Tree classifier is a crucial step in building a machine learning model. This process involves learning patterns from the training data to make predictions.</a:t>
            </a:r>
          </a:p>
        </p:txBody>
      </p:sp>
      <p:sp>
        <p:nvSpPr>
          <p:cNvPr name="Freeform 6" id="6"/>
          <p:cNvSpPr/>
          <p:nvPr/>
        </p:nvSpPr>
        <p:spPr>
          <a:xfrm flipH="false" flipV="false" rot="0">
            <a:off x="15251413" y="4472382"/>
            <a:ext cx="3530274" cy="11192413"/>
          </a:xfrm>
          <a:custGeom>
            <a:avLst/>
            <a:gdLst/>
            <a:ahLst/>
            <a:cxnLst/>
            <a:rect r="r" b="b" t="t" l="l"/>
            <a:pathLst>
              <a:path h="11192413" w="3530274">
                <a:moveTo>
                  <a:pt x="0" y="0"/>
                </a:moveTo>
                <a:lnTo>
                  <a:pt x="3530274" y="0"/>
                </a:lnTo>
                <a:lnTo>
                  <a:pt x="3530274" y="11192413"/>
                </a:lnTo>
                <a:lnTo>
                  <a:pt x="0" y="11192413"/>
                </a:lnTo>
                <a:lnTo>
                  <a:pt x="0" y="0"/>
                </a:lnTo>
                <a:close/>
              </a:path>
            </a:pathLst>
          </a:custGeom>
          <a:blipFill>
            <a:blip r:embed="rId4"/>
            <a:stretch>
              <a:fillRect l="0" t="0" r="0" b="0"/>
            </a:stretch>
          </a:blipFill>
        </p:spPr>
      </p:sp>
      <p:sp>
        <p:nvSpPr>
          <p:cNvPr name="Freeform 7" id="7"/>
          <p:cNvSpPr/>
          <p:nvPr/>
        </p:nvSpPr>
        <p:spPr>
          <a:xfrm flipH="false" flipV="false" rot="0">
            <a:off x="-493619" y="4472382"/>
            <a:ext cx="3530274" cy="11192413"/>
          </a:xfrm>
          <a:custGeom>
            <a:avLst/>
            <a:gdLst/>
            <a:ahLst/>
            <a:cxnLst/>
            <a:rect r="r" b="b" t="t" l="l"/>
            <a:pathLst>
              <a:path h="11192413" w="3530274">
                <a:moveTo>
                  <a:pt x="0" y="0"/>
                </a:moveTo>
                <a:lnTo>
                  <a:pt x="3530274" y="0"/>
                </a:lnTo>
                <a:lnTo>
                  <a:pt x="3530274" y="11192413"/>
                </a:lnTo>
                <a:lnTo>
                  <a:pt x="0" y="11192413"/>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0">
            <a:off x="5257410" y="2418577"/>
            <a:ext cx="7773181" cy="5076793"/>
          </a:xfrm>
          <a:custGeom>
            <a:avLst/>
            <a:gdLst/>
            <a:ahLst/>
            <a:cxnLst/>
            <a:rect r="r" b="b" t="t" l="l"/>
            <a:pathLst>
              <a:path h="5076793" w="7773181">
                <a:moveTo>
                  <a:pt x="0" y="0"/>
                </a:moveTo>
                <a:lnTo>
                  <a:pt x="7773180" y="0"/>
                </a:lnTo>
                <a:lnTo>
                  <a:pt x="7773180" y="5076793"/>
                </a:lnTo>
                <a:lnTo>
                  <a:pt x="0" y="5076793"/>
                </a:lnTo>
                <a:lnTo>
                  <a:pt x="0" y="0"/>
                </a:lnTo>
                <a:close/>
              </a:path>
            </a:pathLst>
          </a:custGeom>
          <a:blipFill>
            <a:blip r:embed="rId3"/>
            <a:stretch>
              <a:fillRect l="0" t="0" r="0" b="0"/>
            </a:stretch>
          </a:blipFill>
        </p:spPr>
      </p:sp>
      <p:sp>
        <p:nvSpPr>
          <p:cNvPr name="TextBox 4" id="4"/>
          <p:cNvSpPr txBox="true"/>
          <p:nvPr/>
        </p:nvSpPr>
        <p:spPr>
          <a:xfrm rot="0">
            <a:off x="2751551" y="730265"/>
            <a:ext cx="12784899" cy="1311590"/>
          </a:xfrm>
          <a:prstGeom prst="rect">
            <a:avLst/>
          </a:prstGeom>
        </p:spPr>
        <p:txBody>
          <a:bodyPr anchor="t" rtlCol="false" tIns="0" lIns="0" bIns="0" rIns="0">
            <a:spAutoFit/>
          </a:bodyPr>
          <a:lstStyle/>
          <a:p>
            <a:pPr algn="ctr" marL="0" indent="0" lvl="0">
              <a:lnSpc>
                <a:spcPts val="10087"/>
              </a:lnSpc>
            </a:pPr>
            <a:r>
              <a:rPr lang="en-US" sz="7700" spc="-77">
                <a:solidFill>
                  <a:srgbClr val="442C58"/>
                </a:solidFill>
                <a:latin typeface="Migra Extra-Light"/>
                <a:ea typeface="Migra Extra-Light"/>
                <a:cs typeface="Migra Extra-Light"/>
                <a:sym typeface="Migra Extra-Light"/>
              </a:rPr>
              <a:t>PREDICT AND EVALUATE</a:t>
            </a:r>
          </a:p>
        </p:txBody>
      </p:sp>
      <p:sp>
        <p:nvSpPr>
          <p:cNvPr name="TextBox 5" id="5"/>
          <p:cNvSpPr txBox="true"/>
          <p:nvPr/>
        </p:nvSpPr>
        <p:spPr>
          <a:xfrm rot="0">
            <a:off x="4751155" y="7838270"/>
            <a:ext cx="8785691" cy="1653275"/>
          </a:xfrm>
          <a:prstGeom prst="rect">
            <a:avLst/>
          </a:prstGeom>
        </p:spPr>
        <p:txBody>
          <a:bodyPr anchor="t" rtlCol="false" tIns="0" lIns="0" bIns="0" rIns="0">
            <a:spAutoFit/>
          </a:bodyPr>
          <a:lstStyle/>
          <a:p>
            <a:pPr algn="ctr">
              <a:lnSpc>
                <a:spcPts val="3359"/>
              </a:lnSpc>
            </a:pPr>
            <a:r>
              <a:rPr lang="en-US" sz="2400">
                <a:solidFill>
                  <a:srgbClr val="442C58"/>
                </a:solidFill>
                <a:latin typeface="Lora"/>
                <a:ea typeface="Lora"/>
                <a:cs typeface="Lora"/>
                <a:sym typeface="Lora"/>
              </a:rPr>
              <a:t>The Decision Tree classifier provides high accuracy on the Iris dataset. This indicates that the model effectively classifies the three Iris species (Setosa, Versicolor, and Virginica).</a:t>
            </a:r>
          </a:p>
          <a:p>
            <a:pPr algn="ctr">
              <a:lnSpc>
                <a:spcPts val="3359"/>
              </a:lnSpc>
            </a:pPr>
          </a:p>
        </p:txBody>
      </p:sp>
      <p:sp>
        <p:nvSpPr>
          <p:cNvPr name="Freeform 6" id="6"/>
          <p:cNvSpPr/>
          <p:nvPr/>
        </p:nvSpPr>
        <p:spPr>
          <a:xfrm flipH="true" flipV="false" rot="0">
            <a:off x="-4388048" y="1184174"/>
            <a:ext cx="8776097" cy="9258300"/>
          </a:xfrm>
          <a:custGeom>
            <a:avLst/>
            <a:gdLst/>
            <a:ahLst/>
            <a:cxnLst/>
            <a:rect r="r" b="b" t="t" l="l"/>
            <a:pathLst>
              <a:path h="9258300" w="8776097">
                <a:moveTo>
                  <a:pt x="8776096" y="0"/>
                </a:moveTo>
                <a:lnTo>
                  <a:pt x="0" y="0"/>
                </a:lnTo>
                <a:lnTo>
                  <a:pt x="0" y="9258300"/>
                </a:lnTo>
                <a:lnTo>
                  <a:pt x="8776096" y="9258300"/>
                </a:lnTo>
                <a:lnTo>
                  <a:pt x="8776096" y="0"/>
                </a:lnTo>
                <a:close/>
              </a:path>
            </a:pathLst>
          </a:custGeom>
          <a:blipFill>
            <a:blip r:embed="rId4"/>
            <a:stretch>
              <a:fillRect l="0" t="0" r="0" b="0"/>
            </a:stretch>
          </a:blipFill>
        </p:spPr>
      </p:sp>
      <p:sp>
        <p:nvSpPr>
          <p:cNvPr name="Freeform 7" id="7"/>
          <p:cNvSpPr/>
          <p:nvPr/>
        </p:nvSpPr>
        <p:spPr>
          <a:xfrm flipH="false" flipV="false" rot="0">
            <a:off x="15824884" y="5143500"/>
            <a:ext cx="5425365" cy="4479637"/>
          </a:xfrm>
          <a:custGeom>
            <a:avLst/>
            <a:gdLst/>
            <a:ahLst/>
            <a:cxnLst/>
            <a:rect r="r" b="b" t="t" l="l"/>
            <a:pathLst>
              <a:path h="4479637" w="5425365">
                <a:moveTo>
                  <a:pt x="0" y="0"/>
                </a:moveTo>
                <a:lnTo>
                  <a:pt x="5425365" y="0"/>
                </a:lnTo>
                <a:lnTo>
                  <a:pt x="5425365" y="4479637"/>
                </a:lnTo>
                <a:lnTo>
                  <a:pt x="0" y="4479637"/>
                </a:lnTo>
                <a:lnTo>
                  <a:pt x="0" y="0"/>
                </a:lnTo>
                <a:close/>
              </a:path>
            </a:pathLst>
          </a:custGeom>
          <a:blipFill>
            <a:blip r:embed="rId5">
              <a:alphaModFix amt="30000"/>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0">
            <a:off x="4821975" y="2922874"/>
            <a:ext cx="8644051" cy="3325967"/>
          </a:xfrm>
          <a:custGeom>
            <a:avLst/>
            <a:gdLst/>
            <a:ahLst/>
            <a:cxnLst/>
            <a:rect r="r" b="b" t="t" l="l"/>
            <a:pathLst>
              <a:path h="3325967" w="8644051">
                <a:moveTo>
                  <a:pt x="0" y="0"/>
                </a:moveTo>
                <a:lnTo>
                  <a:pt x="8644050" y="0"/>
                </a:lnTo>
                <a:lnTo>
                  <a:pt x="8644050" y="3325968"/>
                </a:lnTo>
                <a:lnTo>
                  <a:pt x="0" y="3325968"/>
                </a:lnTo>
                <a:lnTo>
                  <a:pt x="0" y="0"/>
                </a:lnTo>
                <a:close/>
              </a:path>
            </a:pathLst>
          </a:custGeom>
          <a:blipFill>
            <a:blip r:embed="rId3"/>
            <a:stretch>
              <a:fillRect l="0" t="0" r="0" b="0"/>
            </a:stretch>
          </a:blipFill>
        </p:spPr>
      </p:sp>
      <p:sp>
        <p:nvSpPr>
          <p:cNvPr name="TextBox 4" id="4"/>
          <p:cNvSpPr txBox="true"/>
          <p:nvPr/>
        </p:nvSpPr>
        <p:spPr>
          <a:xfrm rot="0">
            <a:off x="2751551" y="730265"/>
            <a:ext cx="12784899" cy="1311590"/>
          </a:xfrm>
          <a:prstGeom prst="rect">
            <a:avLst/>
          </a:prstGeom>
        </p:spPr>
        <p:txBody>
          <a:bodyPr anchor="t" rtlCol="false" tIns="0" lIns="0" bIns="0" rIns="0">
            <a:spAutoFit/>
          </a:bodyPr>
          <a:lstStyle/>
          <a:p>
            <a:pPr algn="ctr" marL="0" indent="0" lvl="0">
              <a:lnSpc>
                <a:spcPts val="10087"/>
              </a:lnSpc>
            </a:pPr>
            <a:r>
              <a:rPr lang="en-US" sz="7700" spc="-77">
                <a:solidFill>
                  <a:srgbClr val="442C58"/>
                </a:solidFill>
                <a:latin typeface="Migra Extra-Light"/>
                <a:ea typeface="Migra Extra-Light"/>
                <a:cs typeface="Migra Extra-Light"/>
                <a:sym typeface="Migra Extra-Light"/>
              </a:rPr>
              <a:t>DATA VISUALIZATION</a:t>
            </a:r>
          </a:p>
        </p:txBody>
      </p:sp>
      <p:sp>
        <p:nvSpPr>
          <p:cNvPr name="TextBox 5" id="5"/>
          <p:cNvSpPr txBox="true"/>
          <p:nvPr/>
        </p:nvSpPr>
        <p:spPr>
          <a:xfrm rot="0">
            <a:off x="4680335" y="7087042"/>
            <a:ext cx="8785691" cy="2072309"/>
          </a:xfrm>
          <a:prstGeom prst="rect">
            <a:avLst/>
          </a:prstGeom>
        </p:spPr>
        <p:txBody>
          <a:bodyPr anchor="t" rtlCol="false" tIns="0" lIns="0" bIns="0" rIns="0">
            <a:spAutoFit/>
          </a:bodyPr>
          <a:lstStyle/>
          <a:p>
            <a:pPr algn="ctr">
              <a:lnSpc>
                <a:spcPts val="3359"/>
              </a:lnSpc>
            </a:pPr>
            <a:r>
              <a:rPr lang="en-US" sz="2400">
                <a:solidFill>
                  <a:srgbClr val="442C58"/>
                </a:solidFill>
                <a:latin typeface="Lora"/>
                <a:ea typeface="Lora"/>
                <a:cs typeface="Lora"/>
                <a:sym typeface="Lora"/>
              </a:rPr>
              <a:t>Using Matplotlib, we can visualize the Decision Tree as a diagram that illustrates how the classifier splits data at different decision nodes, providing clear and interpretable decision rules based on feature values, thresholds, and class distributions.</a:t>
            </a:r>
          </a:p>
        </p:txBody>
      </p:sp>
      <p:sp>
        <p:nvSpPr>
          <p:cNvPr name="Freeform 6" id="6"/>
          <p:cNvSpPr/>
          <p:nvPr/>
        </p:nvSpPr>
        <p:spPr>
          <a:xfrm flipH="true" flipV="false" rot="348233">
            <a:off x="-257479" y="987449"/>
            <a:ext cx="4957773" cy="4645847"/>
          </a:xfrm>
          <a:custGeom>
            <a:avLst/>
            <a:gdLst/>
            <a:ahLst/>
            <a:cxnLst/>
            <a:rect r="r" b="b" t="t" l="l"/>
            <a:pathLst>
              <a:path h="4645847" w="4957773">
                <a:moveTo>
                  <a:pt x="4957773" y="0"/>
                </a:moveTo>
                <a:lnTo>
                  <a:pt x="0" y="0"/>
                </a:lnTo>
                <a:lnTo>
                  <a:pt x="0" y="4645847"/>
                </a:lnTo>
                <a:lnTo>
                  <a:pt x="4957773" y="4645847"/>
                </a:lnTo>
                <a:lnTo>
                  <a:pt x="4957773" y="0"/>
                </a:lnTo>
                <a:close/>
              </a:path>
            </a:pathLst>
          </a:custGeom>
          <a:blipFill>
            <a:blip r:embed="rId4"/>
            <a:stretch>
              <a:fillRect l="0" t="0" r="0" b="0"/>
            </a:stretch>
          </a:blipFill>
        </p:spPr>
      </p:sp>
      <p:sp>
        <p:nvSpPr>
          <p:cNvPr name="Freeform 7" id="7"/>
          <p:cNvSpPr/>
          <p:nvPr/>
        </p:nvSpPr>
        <p:spPr>
          <a:xfrm flipH="false" flipV="false" rot="-6338618">
            <a:off x="14349532" y="6055514"/>
            <a:ext cx="3968257" cy="5761534"/>
          </a:xfrm>
          <a:custGeom>
            <a:avLst/>
            <a:gdLst/>
            <a:ahLst/>
            <a:cxnLst/>
            <a:rect r="r" b="b" t="t" l="l"/>
            <a:pathLst>
              <a:path h="5761534" w="3968257">
                <a:moveTo>
                  <a:pt x="0" y="0"/>
                </a:moveTo>
                <a:lnTo>
                  <a:pt x="3968257" y="0"/>
                </a:lnTo>
                <a:lnTo>
                  <a:pt x="3968257" y="5761534"/>
                </a:lnTo>
                <a:lnTo>
                  <a:pt x="0" y="5761534"/>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3766704">
            <a:off x="-306539" y="3810381"/>
            <a:ext cx="5595008" cy="8123423"/>
          </a:xfrm>
          <a:custGeom>
            <a:avLst/>
            <a:gdLst/>
            <a:ahLst/>
            <a:cxnLst/>
            <a:rect r="r" b="b" t="t" l="l"/>
            <a:pathLst>
              <a:path h="8123423" w="5595008">
                <a:moveTo>
                  <a:pt x="0" y="0"/>
                </a:moveTo>
                <a:lnTo>
                  <a:pt x="5595008" y="0"/>
                </a:lnTo>
                <a:lnTo>
                  <a:pt x="5595008" y="8123424"/>
                </a:lnTo>
                <a:lnTo>
                  <a:pt x="0" y="8123424"/>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2867283" y="2934508"/>
            <a:ext cx="12553434" cy="6323792"/>
          </a:xfrm>
          <a:custGeom>
            <a:avLst/>
            <a:gdLst/>
            <a:ahLst/>
            <a:cxnLst/>
            <a:rect r="r" b="b" t="t" l="l"/>
            <a:pathLst>
              <a:path h="6323792" w="12553434">
                <a:moveTo>
                  <a:pt x="0" y="0"/>
                </a:moveTo>
                <a:lnTo>
                  <a:pt x="12553434" y="0"/>
                </a:lnTo>
                <a:lnTo>
                  <a:pt x="12553434" y="6323792"/>
                </a:lnTo>
                <a:lnTo>
                  <a:pt x="0" y="6323792"/>
                </a:lnTo>
                <a:lnTo>
                  <a:pt x="0" y="0"/>
                </a:lnTo>
                <a:close/>
              </a:path>
            </a:pathLst>
          </a:custGeom>
          <a:blipFill>
            <a:blip r:embed="rId4"/>
            <a:stretch>
              <a:fillRect l="0" t="0" r="0" b="0"/>
            </a:stretch>
          </a:blipFill>
        </p:spPr>
      </p:sp>
      <p:sp>
        <p:nvSpPr>
          <p:cNvPr name="TextBox 5" id="5"/>
          <p:cNvSpPr txBox="true"/>
          <p:nvPr/>
        </p:nvSpPr>
        <p:spPr>
          <a:xfrm rot="0">
            <a:off x="2751551" y="730265"/>
            <a:ext cx="12784899" cy="1311590"/>
          </a:xfrm>
          <a:prstGeom prst="rect">
            <a:avLst/>
          </a:prstGeom>
        </p:spPr>
        <p:txBody>
          <a:bodyPr anchor="t" rtlCol="false" tIns="0" lIns="0" bIns="0" rIns="0">
            <a:spAutoFit/>
          </a:bodyPr>
          <a:lstStyle/>
          <a:p>
            <a:pPr algn="ctr" marL="0" indent="0" lvl="0">
              <a:lnSpc>
                <a:spcPts val="10087"/>
              </a:lnSpc>
            </a:pPr>
            <a:r>
              <a:rPr lang="en-US" sz="7700" spc="-77">
                <a:solidFill>
                  <a:srgbClr val="442C58"/>
                </a:solidFill>
                <a:latin typeface="Migra Extra-Light"/>
                <a:ea typeface="Migra Extra-Light"/>
                <a:cs typeface="Migra Extra-Light"/>
                <a:sym typeface="Migra Extra-Light"/>
              </a:rPr>
              <a:t>DECISION TREE</a:t>
            </a:r>
          </a:p>
        </p:txBody>
      </p:sp>
      <p:sp>
        <p:nvSpPr>
          <p:cNvPr name="Freeform 6" id="6"/>
          <p:cNvSpPr/>
          <p:nvPr/>
        </p:nvSpPr>
        <p:spPr>
          <a:xfrm flipH="false" flipV="false" rot="7670138">
            <a:off x="12871736" y="-3033012"/>
            <a:ext cx="5595008" cy="8123423"/>
          </a:xfrm>
          <a:custGeom>
            <a:avLst/>
            <a:gdLst/>
            <a:ahLst/>
            <a:cxnLst/>
            <a:rect r="r" b="b" t="t" l="l"/>
            <a:pathLst>
              <a:path h="8123423" w="5595008">
                <a:moveTo>
                  <a:pt x="0" y="0"/>
                </a:moveTo>
                <a:lnTo>
                  <a:pt x="5595007" y="0"/>
                </a:lnTo>
                <a:lnTo>
                  <a:pt x="5595007" y="8123424"/>
                </a:lnTo>
                <a:lnTo>
                  <a:pt x="0" y="8123424"/>
                </a:lnTo>
                <a:lnTo>
                  <a:pt x="0" y="0"/>
                </a:lnTo>
                <a:close/>
              </a:path>
            </a:pathLst>
          </a:custGeom>
          <a:blipFill>
            <a:blip r:embed="rId3">
              <a:alphaModFix amt="30000"/>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DAGdonz7GKY</dc:identifier>
  <dcterms:modified xsi:type="dcterms:W3CDTF">2011-08-01T06:04:30Z</dcterms:modified>
  <cp:revision>1</cp:revision>
  <dc:title>DSF-Iris Flower Classification</dc:title>
</cp:coreProperties>
</file>